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1690352"/>
            <a:ext cx="8915399" cy="2262781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Desai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2" y="4287981"/>
            <a:ext cx="8915399" cy="1816605"/>
          </a:xfrm>
        </p:spPr>
        <p:txBody>
          <a:bodyPr>
            <a:normAutofit fontScale="92500" lnSpcReduction="10000"/>
          </a:bodyPr>
          <a:lstStyle/>
          <a:p>
            <a:r>
              <a:rPr lang="en-US" sz="2200" b="1" dirty="0" smtClean="0"/>
              <a:t>Ms. </a:t>
            </a:r>
            <a:r>
              <a:rPr lang="en-US" sz="2200" b="1" dirty="0" err="1" smtClean="0"/>
              <a:t>Bushra</a:t>
            </a:r>
            <a:r>
              <a:rPr lang="en-US" sz="2200" b="1" dirty="0" smtClean="0"/>
              <a:t> Fatima</a:t>
            </a:r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Department of Sociology</a:t>
            </a:r>
          </a:p>
          <a:p>
            <a:r>
              <a:rPr lang="en-US" dirty="0" smtClean="0"/>
              <a:t>Shia P.G. College, Lucknow</a:t>
            </a:r>
          </a:p>
          <a:p>
            <a:r>
              <a:rPr lang="en-US" dirty="0" smtClean="0"/>
              <a:t>E-mail – bintemujtaba1@gmail.com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Continuum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These social forces by their very nature came into conflict with British Imperialism and </a:t>
            </a:r>
            <a:r>
              <a:rPr lang="en-US" sz="2000" dirty="0" smtClean="0"/>
              <a:t>became the </a:t>
            </a:r>
            <a:r>
              <a:rPr lang="en-US" sz="2000" dirty="0"/>
              <a:t>basis of and provided motive power for the rise and development of Indian nationalism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Thus</a:t>
            </a:r>
            <a:r>
              <a:rPr lang="en-US" sz="2000" dirty="0"/>
              <a:t>, Indian nationalism has grown and is developing in a complex and peculiar social background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Desai traces the growth of the national movement in five phases, each phase based on particular social classes which supported and sustained it.</a:t>
            </a:r>
          </a:p>
        </p:txBody>
      </p:sp>
    </p:spTree>
    <p:extLst>
      <p:ext uri="{BB962C8B-B14F-4D97-AF65-F5344CB8AC3E}">
        <p14:creationId xmlns:p14="http://schemas.microsoft.com/office/powerpoint/2010/main" val="359923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Factors of Indian National Movement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Modern means of transport</a:t>
            </a:r>
          </a:p>
          <a:p>
            <a:r>
              <a:rPr lang="en-US" sz="2000" dirty="0"/>
              <a:t>British education system</a:t>
            </a:r>
          </a:p>
          <a:p>
            <a:r>
              <a:rPr lang="en-US" sz="2000" dirty="0"/>
              <a:t>Political, administrative and judicial integration</a:t>
            </a:r>
          </a:p>
          <a:p>
            <a:r>
              <a:rPr lang="en-US" sz="2000" dirty="0"/>
              <a:t>Rise of new social classes</a:t>
            </a:r>
          </a:p>
          <a:p>
            <a:r>
              <a:rPr lang="en-US" sz="2000" dirty="0"/>
              <a:t>New agricultural </a:t>
            </a:r>
            <a:r>
              <a:rPr lang="en-US" sz="2000" dirty="0" smtClean="0"/>
              <a:t>policies</a:t>
            </a:r>
          </a:p>
          <a:p>
            <a:r>
              <a:rPr lang="en-US" sz="2000" dirty="0" smtClean="0"/>
              <a:t>Industrial economic policies</a:t>
            </a:r>
            <a:endParaRPr lang="en-US" sz="2000" dirty="0"/>
          </a:p>
          <a:p>
            <a:r>
              <a:rPr lang="en-US" sz="2000" dirty="0"/>
              <a:t>Religious reform </a:t>
            </a:r>
            <a:r>
              <a:rPr lang="en-US" sz="2000" dirty="0" smtClean="0"/>
              <a:t>movement</a:t>
            </a:r>
          </a:p>
          <a:p>
            <a:r>
              <a:rPr lang="en-US" sz="2000" dirty="0" smtClean="0"/>
              <a:t>Role </a:t>
            </a:r>
            <a:r>
              <a:rPr lang="en-US" sz="2000" dirty="0"/>
              <a:t>of print media, newspapers and printing</a:t>
            </a:r>
          </a:p>
        </p:txBody>
      </p:sp>
    </p:spTree>
    <p:extLst>
      <p:ext uri="{BB962C8B-B14F-4D97-AF65-F5344CB8AC3E}">
        <p14:creationId xmlns:p14="http://schemas.microsoft.com/office/powerpoint/2010/main" val="102149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Phases of Indian </a:t>
            </a:r>
            <a:r>
              <a:rPr lang="en-US" b="1" smtClean="0"/>
              <a:t>National Movement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First Phase (1801-1885) </a:t>
            </a:r>
          </a:p>
          <a:p>
            <a:r>
              <a:rPr lang="en-US" sz="2000" dirty="0" smtClean="0"/>
              <a:t>Second Phase (1885-1905)</a:t>
            </a:r>
          </a:p>
          <a:p>
            <a:r>
              <a:rPr lang="en-US" sz="2000" dirty="0" smtClean="0"/>
              <a:t>Third Phase (1905-1918)</a:t>
            </a:r>
          </a:p>
          <a:p>
            <a:r>
              <a:rPr lang="en-US" sz="2000" dirty="0" smtClean="0"/>
              <a:t>Fourth Phase (1918-1934)</a:t>
            </a:r>
          </a:p>
          <a:p>
            <a:r>
              <a:rPr lang="en-US" sz="2000" dirty="0" smtClean="0"/>
              <a:t>Fifth Phase (1934-1939)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732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Nagla</a:t>
            </a:r>
            <a:r>
              <a:rPr lang="en-US" sz="2000" dirty="0" smtClean="0"/>
              <a:t>, B.K., Indian Sociological Thought</a:t>
            </a:r>
          </a:p>
          <a:p>
            <a:r>
              <a:rPr lang="en-US" sz="2000" dirty="0" err="1" smtClean="0"/>
              <a:t>Bhartiya</a:t>
            </a:r>
            <a:r>
              <a:rPr lang="en-US" sz="2000" dirty="0" smtClean="0"/>
              <a:t> </a:t>
            </a:r>
            <a:r>
              <a:rPr lang="en-US" sz="2000" dirty="0" err="1" smtClean="0"/>
              <a:t>Samaj’Shastra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Aagrani</a:t>
            </a:r>
            <a:r>
              <a:rPr lang="en-US" sz="2000" dirty="0" smtClean="0"/>
              <a:t> </a:t>
            </a:r>
            <a:r>
              <a:rPr lang="en-US" sz="2000" dirty="0" err="1" smtClean="0"/>
              <a:t>Chintak</a:t>
            </a:r>
            <a:r>
              <a:rPr lang="en-US" sz="2000" dirty="0" smtClean="0"/>
              <a:t>, Orient </a:t>
            </a:r>
            <a:r>
              <a:rPr lang="en-US" sz="2000" dirty="0" err="1" smtClean="0"/>
              <a:t>Blackswann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6437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Thank You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13817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A. R. Desai (1915-1994)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89212" y="1674254"/>
            <a:ext cx="4313864" cy="4236968"/>
          </a:xfrm>
        </p:spPr>
        <p:txBody>
          <a:bodyPr>
            <a:noAutofit/>
          </a:bodyPr>
          <a:lstStyle/>
          <a:p>
            <a:r>
              <a:rPr lang="en-US" sz="2000" dirty="0" err="1"/>
              <a:t>Akshay</a:t>
            </a:r>
            <a:r>
              <a:rPr lang="en-US" sz="2000" dirty="0"/>
              <a:t> </a:t>
            </a:r>
            <a:r>
              <a:rPr lang="en-US" sz="2000" dirty="0" err="1"/>
              <a:t>Ramanlal</a:t>
            </a:r>
            <a:r>
              <a:rPr lang="en-US" sz="2000" dirty="0"/>
              <a:t> </a:t>
            </a:r>
            <a:r>
              <a:rPr lang="en-US" sz="2000" dirty="0" smtClean="0"/>
              <a:t>was </a:t>
            </a:r>
            <a:r>
              <a:rPr lang="en-US" sz="2000" dirty="0"/>
              <a:t>influenced by his father </a:t>
            </a:r>
            <a:r>
              <a:rPr lang="en-US" sz="2000" dirty="0" err="1"/>
              <a:t>Ramanlal</a:t>
            </a:r>
            <a:r>
              <a:rPr lang="en-US" sz="2000" dirty="0"/>
              <a:t> </a:t>
            </a:r>
            <a:r>
              <a:rPr lang="en-US" sz="2000" dirty="0" err="1"/>
              <a:t>Vasantlal</a:t>
            </a:r>
            <a:r>
              <a:rPr lang="en-US" sz="2000" dirty="0"/>
              <a:t> Desai, a well known litterateur who inspired the youth in Gujarat in the </a:t>
            </a:r>
            <a:r>
              <a:rPr lang="en-US" sz="2000" dirty="0" smtClean="0"/>
              <a:t>thirties.</a:t>
            </a:r>
          </a:p>
          <a:p>
            <a:r>
              <a:rPr lang="en-US" sz="2000" dirty="0" smtClean="0"/>
              <a:t>A.R</a:t>
            </a:r>
            <a:r>
              <a:rPr lang="en-US" sz="2000" dirty="0"/>
              <a:t>. Desai took part in student movements in Baroda, Surat and Bombay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In </a:t>
            </a:r>
            <a:r>
              <a:rPr lang="en-US" sz="2000" dirty="0"/>
              <a:t>1947, he got married to </a:t>
            </a:r>
            <a:r>
              <a:rPr lang="en-US" sz="2000" dirty="0" err="1"/>
              <a:t>Neera</a:t>
            </a:r>
            <a:r>
              <a:rPr lang="en-US" sz="2000" dirty="0"/>
              <a:t> Desai, who has done pioneering work in the field of women’s studies. </a:t>
            </a:r>
            <a:endParaRPr lang="en-US" sz="2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597" y="1674254"/>
            <a:ext cx="3090930" cy="4236968"/>
          </a:xfrm>
        </p:spPr>
      </p:pic>
    </p:spTree>
    <p:extLst>
      <p:ext uri="{BB962C8B-B14F-4D97-AF65-F5344CB8AC3E}">
        <p14:creationId xmlns:p14="http://schemas.microsoft.com/office/powerpoint/2010/main" val="268677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Major Works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35380"/>
          </a:xfrm>
        </p:spPr>
        <p:txBody>
          <a:bodyPr>
            <a:noAutofit/>
          </a:bodyPr>
          <a:lstStyle/>
          <a:p>
            <a:r>
              <a:rPr lang="en-US" sz="2000" dirty="0"/>
              <a:t>The Social Background of Indian Nationalism (</a:t>
            </a:r>
            <a:r>
              <a:rPr lang="en-US" sz="2000" dirty="0" smtClean="0"/>
              <a:t>1948)</a:t>
            </a:r>
          </a:p>
          <a:p>
            <a:r>
              <a:rPr lang="en-US" sz="2000" dirty="0" smtClean="0"/>
              <a:t>Recent Trends in Indian Nationalism (1960)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issue and problems of Rural Sociology in India (</a:t>
            </a:r>
            <a:r>
              <a:rPr lang="en-US" sz="2000" dirty="0" smtClean="0"/>
              <a:t>1969)</a:t>
            </a:r>
          </a:p>
          <a:p>
            <a:r>
              <a:rPr lang="en-US" sz="2000" dirty="0" smtClean="0"/>
              <a:t>Immanent Features of Indian Nationalism (1975)</a:t>
            </a:r>
          </a:p>
          <a:p>
            <a:r>
              <a:rPr lang="en-US" sz="2000" dirty="0" smtClean="0"/>
              <a:t>State </a:t>
            </a:r>
            <a:r>
              <a:rPr lang="en-US" sz="2000" dirty="0"/>
              <a:t>and Society in India (1975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Peasant </a:t>
            </a:r>
            <a:r>
              <a:rPr lang="en-US" sz="2000" dirty="0"/>
              <a:t>Struggle in India (</a:t>
            </a:r>
            <a:r>
              <a:rPr lang="en-US" sz="2000" dirty="0" smtClean="0"/>
              <a:t>1979)</a:t>
            </a:r>
          </a:p>
          <a:p>
            <a:r>
              <a:rPr lang="en-US" sz="2000" dirty="0" smtClean="0"/>
              <a:t>Rural </a:t>
            </a:r>
            <a:r>
              <a:rPr lang="en-US" sz="2000" dirty="0"/>
              <a:t>India in Transition (</a:t>
            </a:r>
            <a:r>
              <a:rPr lang="en-US" sz="2000" dirty="0" smtClean="0"/>
              <a:t>1979)</a:t>
            </a:r>
          </a:p>
          <a:p>
            <a:r>
              <a:rPr lang="en-US" sz="2000" dirty="0" smtClean="0"/>
              <a:t>India’s </a:t>
            </a:r>
            <a:r>
              <a:rPr lang="en-US" sz="2000" dirty="0"/>
              <a:t>Path of Development (1984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Agrarian Struggles in India After Independence (1986)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879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Contributions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Indian Nationalism</a:t>
            </a:r>
          </a:p>
          <a:p>
            <a:r>
              <a:rPr lang="en-US" sz="2000" dirty="0" smtClean="0"/>
              <a:t>Peasant Movements</a:t>
            </a:r>
          </a:p>
          <a:p>
            <a:r>
              <a:rPr lang="en-US" sz="2000" dirty="0" smtClean="0"/>
              <a:t>Path of Development – Marxian</a:t>
            </a:r>
          </a:p>
          <a:p>
            <a:r>
              <a:rPr lang="en-US" sz="2000" dirty="0" smtClean="0"/>
              <a:t>Democratic Rights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4447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b="1" dirty="0"/>
              <a:t>Social Background of Indian Nationalism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Desai applies the Marxist approach to the study of ‘nationalism’ in India during the British </a:t>
            </a:r>
            <a:r>
              <a:rPr lang="en-US" sz="2000" dirty="0" smtClean="0"/>
              <a:t>rule.</a:t>
            </a:r>
          </a:p>
          <a:p>
            <a:r>
              <a:rPr lang="en-US" sz="2000" dirty="0" smtClean="0"/>
              <a:t>He </a:t>
            </a:r>
            <a:r>
              <a:rPr lang="en-US" sz="2000" dirty="0"/>
              <a:t>spells out historical-dialectical materialism and applies it to the study of various types of movements – rural and urban, caste and class structure, social mobility, education and other aspects of Indian society</a:t>
            </a:r>
            <a:r>
              <a:rPr lang="en-US" sz="2000" dirty="0" smtClean="0"/>
              <a:t>.</a:t>
            </a:r>
          </a:p>
          <a:p>
            <a:r>
              <a:rPr lang="en-US" dirty="0"/>
              <a:t> According to Desai, India’s nationalism is the result of the material conditions created by the British </a:t>
            </a:r>
            <a:r>
              <a:rPr lang="en-US" dirty="0" smtClean="0"/>
              <a:t>colonialism.</a:t>
            </a:r>
          </a:p>
          <a:p>
            <a:r>
              <a:rPr lang="en-US" dirty="0" smtClean="0"/>
              <a:t>The </a:t>
            </a:r>
            <a:r>
              <a:rPr lang="en-US" dirty="0" err="1"/>
              <a:t>Britishers</a:t>
            </a:r>
            <a:r>
              <a:rPr lang="en-US" dirty="0"/>
              <a:t> developed new economic relations by introducing industrialization and modern­ization.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90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Continuum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H</a:t>
            </a:r>
            <a:r>
              <a:rPr lang="en-US" sz="2000" dirty="0" smtClean="0"/>
              <a:t>e </a:t>
            </a:r>
            <a:r>
              <a:rPr lang="en-US" sz="2000" dirty="0"/>
              <a:t>developed the Marxian framework to outline the growth of capitalism in </a:t>
            </a:r>
            <a:r>
              <a:rPr lang="en-US" sz="2000" dirty="0" smtClean="0"/>
              <a:t>India.</a:t>
            </a:r>
          </a:p>
          <a:p>
            <a:r>
              <a:rPr lang="en-US" sz="2000" dirty="0" smtClean="0"/>
              <a:t>He </a:t>
            </a:r>
            <a:r>
              <a:rPr lang="en-US" sz="2000" dirty="0"/>
              <a:t>provided an analysis of the emergence of the various social forces, which radically altered the economy and society in India within the context of </a:t>
            </a:r>
            <a:r>
              <a:rPr lang="en-US" sz="2000" dirty="0" smtClean="0"/>
              <a:t>colonialism.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state which emerged in India after independence, he postulated, was a capitalist state.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46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Rise and Growth of Indian Nationalism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Indian </a:t>
            </a:r>
            <a:r>
              <a:rPr lang="en-US" sz="2000" dirty="0"/>
              <a:t>nationalism is a modern </a:t>
            </a:r>
            <a:r>
              <a:rPr lang="en-US" sz="2000" dirty="0" smtClean="0"/>
              <a:t>phenomenon.</a:t>
            </a:r>
          </a:p>
          <a:p>
            <a:r>
              <a:rPr lang="en-US" sz="2000" dirty="0" smtClean="0"/>
              <a:t>It </a:t>
            </a:r>
            <a:r>
              <a:rPr lang="en-US" sz="2000" dirty="0"/>
              <a:t>came into being during the British period as </a:t>
            </a:r>
            <a:r>
              <a:rPr lang="en-US" sz="2000" dirty="0" smtClean="0"/>
              <a:t>a result </a:t>
            </a:r>
            <a:r>
              <a:rPr lang="en-US" sz="2000" dirty="0"/>
              <a:t>of the action and inter-action of numerous subjective and objective forces and </a:t>
            </a:r>
            <a:r>
              <a:rPr lang="en-US" sz="2000" dirty="0" smtClean="0"/>
              <a:t>factors which </a:t>
            </a:r>
            <a:r>
              <a:rPr lang="en-US" sz="2000" dirty="0"/>
              <a:t>developed within the Indian society, under the conditions of the British rule and </a:t>
            </a:r>
            <a:r>
              <a:rPr lang="en-US" sz="2000" dirty="0" smtClean="0"/>
              <a:t>the impact </a:t>
            </a:r>
            <a:r>
              <a:rPr lang="en-US" sz="2000" dirty="0"/>
              <a:t>of world forces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study of the rise and growth of Indian nationalism, is of great significance from </a:t>
            </a:r>
            <a:r>
              <a:rPr lang="en-US" sz="2000" dirty="0" smtClean="0"/>
              <a:t>the standpoint </a:t>
            </a:r>
            <a:r>
              <a:rPr lang="en-US" sz="2000" dirty="0"/>
              <a:t>of a general study of </a:t>
            </a:r>
            <a:r>
              <a:rPr lang="en-US" sz="2000" dirty="0" smtClean="0"/>
              <a:t>nationalism.</a:t>
            </a:r>
          </a:p>
          <a:p>
            <a:r>
              <a:rPr lang="en-US" sz="2000" dirty="0" smtClean="0"/>
              <a:t>The</a:t>
            </a:r>
            <a:r>
              <a:rPr lang="en-US" sz="2000" dirty="0"/>
              <a:t> process of the growth of Indian nationalism has been very complex and many-sided.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376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Continuum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Pre-British </a:t>
            </a:r>
            <a:r>
              <a:rPr lang="en-US" sz="2000" dirty="0" smtClean="0"/>
              <a:t>Indian society </a:t>
            </a:r>
            <a:r>
              <a:rPr lang="en-US" sz="2000" dirty="0"/>
              <a:t>had a social structure quite unique and perhaps without a parallel in </a:t>
            </a:r>
            <a:r>
              <a:rPr lang="en-US" sz="2000" dirty="0" smtClean="0"/>
              <a:t>history.</a:t>
            </a:r>
          </a:p>
          <a:p>
            <a:r>
              <a:rPr lang="en-US" sz="2000" dirty="0" smtClean="0"/>
              <a:t>It sharply differed </a:t>
            </a:r>
            <a:r>
              <a:rPr lang="en-US" sz="2000" dirty="0"/>
              <a:t>in its economic base from the pre-capitalist medieval societies of </a:t>
            </a:r>
            <a:r>
              <a:rPr lang="en-US" sz="2000" dirty="0" smtClean="0"/>
              <a:t>European </a:t>
            </a:r>
            <a:r>
              <a:rPr lang="en-US" sz="2000" dirty="0"/>
              <a:t>countries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This </a:t>
            </a:r>
            <a:r>
              <a:rPr lang="en-US" sz="2000" dirty="0"/>
              <a:t>extreme social and </a:t>
            </a:r>
            <a:r>
              <a:rPr lang="en-US" sz="2000" dirty="0" smtClean="0"/>
              <a:t>religious division </a:t>
            </a:r>
            <a:r>
              <a:rPr lang="en-US" sz="2000" dirty="0"/>
              <a:t>of the Hindus in particular and the Indians in general, presented a peculiar </a:t>
            </a:r>
            <a:r>
              <a:rPr lang="en-US" sz="2000" dirty="0" smtClean="0"/>
              <a:t>background to </a:t>
            </a:r>
            <a:r>
              <a:rPr lang="en-US" sz="2000" dirty="0"/>
              <a:t>the growth of nationalism in India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India's peculiar social, economic and </a:t>
            </a:r>
            <a:r>
              <a:rPr lang="en-US" sz="2000" dirty="0" smtClean="0"/>
              <a:t>political structure </a:t>
            </a:r>
            <a:r>
              <a:rPr lang="en-US" sz="2000" dirty="0"/>
              <a:t>and religious history, together with its territorial vastness and a teeming population</a:t>
            </a:r>
            <a:r>
              <a:rPr lang="en-US" sz="2000" dirty="0" smtClean="0"/>
              <a:t>, make </a:t>
            </a:r>
            <a:r>
              <a:rPr lang="en-US" sz="2000" dirty="0"/>
              <a:t>the study of the rise and growth of Indian nationalism more difficult, but also </a:t>
            </a:r>
            <a:r>
              <a:rPr lang="en-US" sz="2000" dirty="0" smtClean="0"/>
              <a:t>more interesting </a:t>
            </a:r>
            <a:r>
              <a:rPr lang="en-US" sz="2000" dirty="0"/>
              <a:t>and useful.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7065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Continuum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Another very striking thing about Indian nationalism is that it emerged under conditions of political subjection of the Indian people by the </a:t>
            </a:r>
            <a:r>
              <a:rPr lang="en-US" sz="2000" dirty="0" smtClean="0"/>
              <a:t>British.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advanced British nation, for its own purpose, radically changed the economic structure of the Indian society, established a </a:t>
            </a:r>
            <a:r>
              <a:rPr lang="en-US" sz="2000" dirty="0" smtClean="0"/>
              <a:t>centralized state</a:t>
            </a:r>
            <a:r>
              <a:rPr lang="en-US" sz="2000" dirty="0"/>
              <a:t>, and introduced modern education, modern means of communications, and </a:t>
            </a:r>
            <a:r>
              <a:rPr lang="en-US" sz="2000" dirty="0" smtClean="0"/>
              <a:t>other institutions.</a:t>
            </a:r>
          </a:p>
          <a:p>
            <a:r>
              <a:rPr lang="en-US" sz="2000" dirty="0" smtClean="0"/>
              <a:t>This </a:t>
            </a:r>
            <a:r>
              <a:rPr lang="en-US" sz="2000" dirty="0"/>
              <a:t>resulted in the growth of new social classes and the unleashing of new </a:t>
            </a:r>
            <a:r>
              <a:rPr lang="en-US" sz="2000" dirty="0" smtClean="0"/>
              <a:t>social forces</a:t>
            </a:r>
            <a:r>
              <a:rPr lang="en-US" sz="2000" dirty="0"/>
              <a:t>, unique in themselves.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4095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</TotalTime>
  <Words>440</Words>
  <Application>Microsoft Office PowerPoint</Application>
  <PresentationFormat>Widescreen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Wisp</vt:lpstr>
      <vt:lpstr>A. R. Desai</vt:lpstr>
      <vt:lpstr>A. R. Desai (1915-1994)</vt:lpstr>
      <vt:lpstr>Major Works</vt:lpstr>
      <vt:lpstr>Contributions </vt:lpstr>
      <vt:lpstr>Social Background of Indian Nationalism</vt:lpstr>
      <vt:lpstr>Continuum</vt:lpstr>
      <vt:lpstr>Rise and Growth of Indian Nationalism</vt:lpstr>
      <vt:lpstr>Continuum</vt:lpstr>
      <vt:lpstr>Continuum</vt:lpstr>
      <vt:lpstr>Continuum</vt:lpstr>
      <vt:lpstr>Factors of Indian National Movement</vt:lpstr>
      <vt:lpstr>Phases of Indian National Movement</vt:lpstr>
      <vt:lpstr>Reference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 R. Desai</dc:title>
  <dc:creator>Mohd. Razdar Hasan</dc:creator>
  <cp:lastModifiedBy>Mohd. Razdar Hasan</cp:lastModifiedBy>
  <cp:revision>7</cp:revision>
  <dcterms:created xsi:type="dcterms:W3CDTF">2020-11-07T16:36:25Z</dcterms:created>
  <dcterms:modified xsi:type="dcterms:W3CDTF">2020-11-07T17:44:24Z</dcterms:modified>
</cp:coreProperties>
</file>